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rie Schmidt" initials="CS" lastIdx="1" clrIdx="0">
    <p:extLst>
      <p:ext uri="{19B8F6BF-5375-455C-9EA6-DF929625EA0E}">
        <p15:presenceInfo xmlns:p15="http://schemas.microsoft.com/office/powerpoint/2012/main" userId="Carrie Schmi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09EF"/>
    <a:srgbClr val="5DA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7650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5623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030A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9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8"/>
          <p:cNvSpPr/>
          <p:nvPr userDrawn="1"/>
        </p:nvSpPr>
        <p:spPr>
          <a:xfrm>
            <a:off x="2452804" y="1550020"/>
            <a:ext cx="7286393" cy="3256156"/>
          </a:xfrm>
          <a:prstGeom prst="wedgeRoundRectCallout">
            <a:avLst>
              <a:gd name="adj1" fmla="val -35412"/>
              <a:gd name="adj2" fmla="val 54536"/>
              <a:gd name="adj3" fmla="val 16667"/>
            </a:avLst>
          </a:prstGeom>
          <a:solidFill>
            <a:schemeClr val="bg2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1009" y="1785656"/>
            <a:ext cx="5449982" cy="1925500"/>
          </a:xfrm>
        </p:spPr>
        <p:txBody>
          <a:bodyPr anchor="b">
            <a:normAutofit/>
          </a:bodyPr>
          <a:lstStyle>
            <a:lvl1pPr algn="ctr">
              <a:lnSpc>
                <a:spcPct val="70000"/>
              </a:lnSpc>
              <a:defRPr sz="4800" b="0" cap="none" spc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009" y="3705477"/>
            <a:ext cx="5449982" cy="7096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634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34459" y="276145"/>
            <a:ext cx="2472632" cy="1451053"/>
            <a:chOff x="1571898" y="484140"/>
            <a:chExt cx="9327386" cy="54737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" name="Explosion 2 4"/>
            <p:cNvSpPr/>
            <p:nvPr userDrawn="1"/>
          </p:nvSpPr>
          <p:spPr>
            <a:xfrm rot="663993">
              <a:off x="1571898" y="620910"/>
              <a:ext cx="9245325" cy="5336965"/>
            </a:xfrm>
            <a:prstGeom prst="irregularSeal2">
              <a:avLst/>
            </a:prstGeom>
            <a:grp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Explosion 2 5"/>
            <p:cNvSpPr/>
            <p:nvPr userDrawn="1"/>
          </p:nvSpPr>
          <p:spPr>
            <a:xfrm rot="663993">
              <a:off x="1653959" y="484140"/>
              <a:ext cx="9245325" cy="5336965"/>
            </a:xfrm>
            <a:prstGeom prst="irregularSeal2">
              <a:avLst/>
            </a:prstGeom>
            <a:grpFill/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203575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117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34459" y="276145"/>
            <a:ext cx="2472632" cy="1451053"/>
            <a:chOff x="1571898" y="484140"/>
            <a:chExt cx="9327386" cy="54737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Explosion 2 5"/>
            <p:cNvSpPr/>
            <p:nvPr userDrawn="1"/>
          </p:nvSpPr>
          <p:spPr>
            <a:xfrm rot="663993">
              <a:off x="1571898" y="620910"/>
              <a:ext cx="9245325" cy="5336965"/>
            </a:xfrm>
            <a:prstGeom prst="irregularSeal2">
              <a:avLst/>
            </a:prstGeom>
            <a:grp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Explosion 2 6"/>
            <p:cNvSpPr/>
            <p:nvPr userDrawn="1"/>
          </p:nvSpPr>
          <p:spPr>
            <a:xfrm rot="663993">
              <a:off x="1653959" y="484140"/>
              <a:ext cx="9245325" cy="5336965"/>
            </a:xfrm>
            <a:prstGeom prst="irregularSeal2">
              <a:avLst/>
            </a:prstGeom>
            <a:grpFill/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18415" cy="132556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87017"/>
            <a:ext cx="3303954" cy="2908007"/>
          </a:xfrm>
          <a:solidFill>
            <a:schemeClr val="bg2"/>
          </a:solidFill>
          <a:effectLst>
            <a:outerShdw dist="152400" dir="8100000" algn="tr" rotWithShape="0">
              <a:schemeClr val="bg1">
                <a:alpha val="25000"/>
              </a:schemeClr>
            </a:outerShdw>
          </a:effectLst>
        </p:spPr>
        <p:txBody>
          <a:bodyPr lIns="182880" tIns="182880" rIns="182880" bIns="18288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244" y="1913010"/>
            <a:ext cx="6837556" cy="3495332"/>
          </a:xfrm>
          <a:solidFill>
            <a:schemeClr val="bg2"/>
          </a:solidFill>
          <a:effectLst>
            <a:outerShdw dist="127000" dir="8100000" algn="tr" rotWithShape="0">
              <a:schemeClr val="bg1">
                <a:alpha val="31000"/>
              </a:schemeClr>
            </a:outerShdw>
          </a:effectLst>
        </p:spPr>
        <p:txBody>
          <a:bodyPr lIns="182880" tIns="182880" rIns="182880" bIns="18288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0782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234459" y="276145"/>
            <a:ext cx="2472632" cy="1451053"/>
            <a:chOff x="1571898" y="484140"/>
            <a:chExt cx="9327386" cy="54737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Explosion 2 5"/>
            <p:cNvSpPr/>
            <p:nvPr userDrawn="1"/>
          </p:nvSpPr>
          <p:spPr>
            <a:xfrm rot="663993">
              <a:off x="1571898" y="620910"/>
              <a:ext cx="9245325" cy="5336965"/>
            </a:xfrm>
            <a:prstGeom prst="irregularSeal2">
              <a:avLst/>
            </a:prstGeom>
            <a:grp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Explosion 2 6"/>
            <p:cNvSpPr/>
            <p:nvPr userDrawn="1"/>
          </p:nvSpPr>
          <p:spPr>
            <a:xfrm rot="663993">
              <a:off x="1653959" y="484140"/>
              <a:ext cx="9245325" cy="5336965"/>
            </a:xfrm>
            <a:prstGeom prst="irregularSeal2">
              <a:avLst/>
            </a:prstGeom>
            <a:grpFill/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Rounded Rectangular Callout 7"/>
          <p:cNvSpPr/>
          <p:nvPr userDrawn="1"/>
        </p:nvSpPr>
        <p:spPr>
          <a:xfrm>
            <a:off x="724829" y="1690689"/>
            <a:ext cx="3521144" cy="3226999"/>
          </a:xfrm>
          <a:prstGeom prst="wedgeRoundRectCallout">
            <a:avLst>
              <a:gd name="adj1" fmla="val -32142"/>
              <a:gd name="adj2" fmla="val 53407"/>
              <a:gd name="adj3" fmla="val 16667"/>
            </a:avLst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18415" cy="132556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87017"/>
            <a:ext cx="3303954" cy="2874554"/>
          </a:xfrm>
          <a:noFill/>
          <a:effectLst/>
        </p:spPr>
        <p:txBody>
          <a:bodyPr lIns="182880" tIns="182880" rIns="182880" bIns="18288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244" y="1913010"/>
            <a:ext cx="6837556" cy="3495332"/>
          </a:xfrm>
          <a:noFill/>
          <a:effectLst/>
        </p:spPr>
        <p:txBody>
          <a:bodyPr lIns="182880" tIns="182880" rIns="182880" bIns="18288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114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234459" y="276145"/>
            <a:ext cx="2472632" cy="1451053"/>
            <a:chOff x="1571898" y="484140"/>
            <a:chExt cx="9327386" cy="54737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Explosion 2 6"/>
            <p:cNvSpPr/>
            <p:nvPr userDrawn="1"/>
          </p:nvSpPr>
          <p:spPr>
            <a:xfrm rot="663993">
              <a:off x="1571898" y="620910"/>
              <a:ext cx="9245325" cy="5336965"/>
            </a:xfrm>
            <a:prstGeom prst="irregularSeal2">
              <a:avLst/>
            </a:prstGeom>
            <a:grp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Explosion 2 7"/>
            <p:cNvSpPr/>
            <p:nvPr userDrawn="1"/>
          </p:nvSpPr>
          <p:spPr>
            <a:xfrm rot="663993">
              <a:off x="1653959" y="484140"/>
              <a:ext cx="9245325" cy="5336965"/>
            </a:xfrm>
            <a:prstGeom prst="irregularSeal2">
              <a:avLst/>
            </a:prstGeom>
            <a:grpFill/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" name="Rounded Rectangular Callout 8"/>
          <p:cNvSpPr/>
          <p:nvPr userDrawn="1"/>
        </p:nvSpPr>
        <p:spPr>
          <a:xfrm>
            <a:off x="724829" y="1913009"/>
            <a:ext cx="4047196" cy="3071586"/>
          </a:xfrm>
          <a:prstGeom prst="wedgeRoundRectCallout">
            <a:avLst>
              <a:gd name="adj1" fmla="val -32142"/>
              <a:gd name="adj2" fmla="val 53407"/>
              <a:gd name="adj3" fmla="val 16667"/>
            </a:avLst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01847" y="1969477"/>
            <a:ext cx="6142892" cy="3556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69477"/>
            <a:ext cx="3932237" cy="2845508"/>
          </a:xfrm>
          <a:effectLst/>
        </p:spPr>
        <p:txBody>
          <a:bodyPr/>
          <a:lstStyle>
            <a:lvl1pPr marL="0" indent="0">
              <a:buNone/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18415" cy="132556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550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34459" y="276145"/>
            <a:ext cx="2472632" cy="1451053"/>
            <a:chOff x="1571898" y="484140"/>
            <a:chExt cx="9327386" cy="54737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" name="Explosion 2 7"/>
            <p:cNvSpPr/>
            <p:nvPr userDrawn="1"/>
          </p:nvSpPr>
          <p:spPr>
            <a:xfrm rot="663993">
              <a:off x="1571898" y="620910"/>
              <a:ext cx="9245325" cy="5336965"/>
            </a:xfrm>
            <a:prstGeom prst="irregularSeal2">
              <a:avLst/>
            </a:prstGeom>
            <a:grp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Explosion 2 8"/>
            <p:cNvSpPr/>
            <p:nvPr userDrawn="1"/>
          </p:nvSpPr>
          <p:spPr>
            <a:xfrm rot="663993">
              <a:off x="1653959" y="484140"/>
              <a:ext cx="9245325" cy="5336965"/>
            </a:xfrm>
            <a:prstGeom prst="irregularSeal2">
              <a:avLst/>
            </a:prstGeom>
            <a:grpFill/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367832" cy="82391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367832" cy="2501823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0283" y="1681163"/>
            <a:ext cx="6025105" cy="82391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0283" y="2505075"/>
            <a:ext cx="6025105" cy="3148593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789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234459" y="276145"/>
            <a:ext cx="2472632" cy="1451053"/>
            <a:chOff x="1571898" y="484140"/>
            <a:chExt cx="9327386" cy="54737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" name="Explosion 2 3"/>
            <p:cNvSpPr/>
            <p:nvPr userDrawn="1"/>
          </p:nvSpPr>
          <p:spPr>
            <a:xfrm rot="663993">
              <a:off x="1571898" y="620910"/>
              <a:ext cx="9245325" cy="5336965"/>
            </a:xfrm>
            <a:prstGeom prst="irregularSeal2">
              <a:avLst/>
            </a:prstGeom>
            <a:grp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Explosion 2 4"/>
            <p:cNvSpPr/>
            <p:nvPr userDrawn="1"/>
          </p:nvSpPr>
          <p:spPr>
            <a:xfrm rot="663993">
              <a:off x="1653959" y="484140"/>
              <a:ext cx="9245325" cy="5336965"/>
            </a:xfrm>
            <a:prstGeom prst="irregularSeal2">
              <a:avLst/>
            </a:prstGeom>
            <a:grpFill/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055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20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981" b="30791"/>
          <a:stretch/>
        </p:blipFill>
        <p:spPr>
          <a:xfrm>
            <a:off x="9409867" y="0"/>
            <a:ext cx="2782131" cy="1886673"/>
          </a:xfrm>
          <a:prstGeom prst="rect">
            <a:avLst/>
          </a:prstGeom>
          <a:effectLst>
            <a:outerShdw blurRad="381000" dist="50800" dir="5400000" sx="116000" sy="116000" algn="ctr" rotWithShape="0">
              <a:schemeClr val="bg1">
                <a:alpha val="5000"/>
              </a:scheme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522" r="37642"/>
          <a:stretch/>
        </p:blipFill>
        <p:spPr>
          <a:xfrm>
            <a:off x="-30653" y="4939990"/>
            <a:ext cx="2119523" cy="1918010"/>
          </a:xfrm>
          <a:prstGeom prst="rect">
            <a:avLst/>
          </a:prstGeom>
          <a:effectLst>
            <a:outerShdw blurRad="850900" dist="38100" dir="13500000" sx="106000" sy="106000" algn="br" rotWithShape="0">
              <a:schemeClr val="bg1">
                <a:alpha val="14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77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8" r:id="rId5"/>
    <p:sldLayoutId id="2147483657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Security Matters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Information Technology Services</a:t>
            </a:r>
            <a:br>
              <a:rPr lang="en-CA" sz="3200" dirty="0" smtClean="0"/>
            </a:br>
            <a:r>
              <a:rPr lang="en-CA" sz="3200" dirty="0" smtClean="0"/>
              <a:t>Education and Awareness Team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167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Phishing attacks can take many forms:</a:t>
            </a:r>
            <a:endParaRPr lang="en-CA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72930" y="2107063"/>
            <a:ext cx="9646141" cy="3342089"/>
            <a:chOff x="1272930" y="2107063"/>
            <a:chExt cx="9646141" cy="3342089"/>
          </a:xfrm>
        </p:grpSpPr>
        <p:sp>
          <p:nvSpPr>
            <p:cNvPr id="4" name="TextBox 3"/>
            <p:cNvSpPr txBox="1"/>
            <p:nvPr/>
          </p:nvSpPr>
          <p:spPr>
            <a:xfrm>
              <a:off x="1272930" y="3316541"/>
              <a:ext cx="1436649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2000" b="1" dirty="0" smtClean="0">
                  <a:solidFill>
                    <a:srgbClr val="7030A0"/>
                  </a:solidFill>
                  <a:latin typeface="Corbel" panose="020B0503020204020204" pitchFamily="34" charset="0"/>
                </a:rPr>
                <a:t>Common</a:t>
              </a:r>
            </a:p>
            <a:p>
              <a:pPr algn="ctr">
                <a:lnSpc>
                  <a:spcPct val="80000"/>
                </a:lnSpc>
              </a:pPr>
              <a:r>
                <a:rPr lang="en-CA" sz="2000" b="1" dirty="0" smtClean="0">
                  <a:solidFill>
                    <a:srgbClr val="7030A0"/>
                  </a:solidFill>
                  <a:latin typeface="Corbel" panose="020B0503020204020204" pitchFamily="34" charset="0"/>
                </a:rPr>
                <a:t>Phishing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88680" y="3316541"/>
              <a:ext cx="1436649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2000" b="1" dirty="0" smtClean="0">
                  <a:solidFill>
                    <a:srgbClr val="7030A0"/>
                  </a:solidFill>
                  <a:latin typeface="Corbel" panose="020B0503020204020204" pitchFamily="34" charset="0"/>
                </a:rPr>
                <a:t>Spear</a:t>
              </a:r>
            </a:p>
            <a:p>
              <a:pPr algn="ctr">
                <a:lnSpc>
                  <a:spcPct val="80000"/>
                </a:lnSpc>
              </a:pPr>
              <a:r>
                <a:rPr lang="en-CA" sz="2000" b="1" dirty="0" smtClean="0">
                  <a:solidFill>
                    <a:srgbClr val="7030A0"/>
                  </a:solidFill>
                  <a:latin typeface="Corbel" panose="020B0503020204020204" pitchFamily="34" charset="0"/>
                </a:rPr>
                <a:t>Phishing</a:t>
              </a:r>
              <a:endParaRPr lang="en-CA" sz="2000" b="1" dirty="0">
                <a:solidFill>
                  <a:srgbClr val="7030A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91319" y="3464274"/>
              <a:ext cx="1436649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2000" b="1" dirty="0" err="1" smtClean="0">
                  <a:solidFill>
                    <a:srgbClr val="7030A0"/>
                  </a:solidFill>
                  <a:latin typeface="Corbel" panose="020B0503020204020204" pitchFamily="34" charset="0"/>
                </a:rPr>
                <a:t>Smishing</a:t>
              </a:r>
              <a:endParaRPr lang="en-CA" sz="2000" b="1" dirty="0">
                <a:solidFill>
                  <a:srgbClr val="7030A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285256" y="3464274"/>
              <a:ext cx="1436649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2000" b="1" dirty="0" smtClean="0">
                  <a:solidFill>
                    <a:srgbClr val="7030A0"/>
                  </a:solidFill>
                  <a:latin typeface="Corbel" panose="020B0503020204020204" pitchFamily="34" charset="0"/>
                </a:rPr>
                <a:t>Vishing</a:t>
              </a:r>
              <a:endParaRPr lang="en-CA" sz="2000" b="1" dirty="0">
                <a:solidFill>
                  <a:srgbClr val="7030A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82422" y="3460587"/>
              <a:ext cx="1436649" cy="34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CA" sz="2000" b="1" dirty="0" smtClean="0">
                  <a:solidFill>
                    <a:srgbClr val="7030A0"/>
                  </a:solidFill>
                  <a:latin typeface="Corbel" panose="020B0503020204020204" pitchFamily="34" charset="0"/>
                </a:rPr>
                <a:t>Whaling</a:t>
              </a:r>
              <a:endParaRPr lang="en-CA" sz="2000" b="1" dirty="0">
                <a:solidFill>
                  <a:srgbClr val="7030A0"/>
                </a:solidFill>
                <a:latin typeface="Corbel" panose="020B0503020204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383" b="95551" l="9610" r="896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9876366" flipH="1">
              <a:off x="1593379" y="2107063"/>
              <a:ext cx="799571" cy="107370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27" b="98932" l="1786" r="98214">
                          <a14:foregroundMark x1="95536" y1="54274" x2="95536" y2="5427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554502" y="2133275"/>
              <a:ext cx="852276" cy="118709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196" b="98804" l="758" r="98990">
                          <a14:foregroundMark x1="16414" y1="24163" x2="16414" y2="24163"/>
                          <a14:foregroundMark x1="16667" y1="80383" x2="16667" y2="80383"/>
                        </a14:backgroundRemoval>
                      </a14:imgEffect>
                    </a14:imgLayer>
                  </a14:imgProps>
                </a:ext>
              </a:extLst>
            </a:blip>
            <a:srcRect b="-354"/>
            <a:stretch/>
          </p:blipFill>
          <p:spPr>
            <a:xfrm>
              <a:off x="7416481" y="2216769"/>
              <a:ext cx="1174198" cy="124381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50216" y1="30239" x2="50216" y2="3023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595294" y="2316306"/>
              <a:ext cx="1210903" cy="98385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0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0" r="100000">
                          <a14:foregroundMark x1="47242" y1="29736" x2="47242" y2="29736"/>
                          <a14:foregroundMark x1="81055" y1="20624" x2="81055" y2="2062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415625" y="2133275"/>
              <a:ext cx="1071969" cy="107196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298526" y="3972553"/>
              <a:ext cx="1385455" cy="885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Fraudulent emails with a general 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message.</a:t>
              </a:r>
              <a:endParaRPr lang="en-C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4276" y="3972553"/>
              <a:ext cx="1385455" cy="1279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Fraudulent emails that appear to be from someone you 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know.</a:t>
              </a:r>
              <a:endParaRPr lang="en-C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16915" y="3972553"/>
              <a:ext cx="1385455" cy="68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Fraudulent text messages.</a:t>
              </a:r>
              <a:endParaRPr lang="en-C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10852" y="3973107"/>
              <a:ext cx="1385455" cy="1476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Telephone calls where the caller is attempting to steal your personal information.</a:t>
              </a:r>
              <a:endParaRPr lang="en-C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508019" y="3973107"/>
              <a:ext cx="1385455" cy="1476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Phishing emails that target high profile victims (celebrities, politicians or 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anose="020B0503020204020204" pitchFamily="34" charset="0"/>
                </a:rPr>
                <a:t>executives).</a:t>
              </a:r>
              <a:endParaRPr lang="en-C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4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Travel practices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250" b="1" dirty="0"/>
              <a:t>Use </a:t>
            </a:r>
            <a:r>
              <a:rPr lang="en-US" sz="2250" b="1" dirty="0" smtClean="0"/>
              <a:t>precaution </a:t>
            </a:r>
            <a:r>
              <a:rPr lang="en-US" sz="2250" b="1" dirty="0"/>
              <a:t>when connecting to </a:t>
            </a:r>
            <a:r>
              <a:rPr lang="en-US" sz="2250" b="1" dirty="0" smtClean="0"/>
              <a:t>Wi-Fi</a:t>
            </a:r>
            <a:br>
              <a:rPr lang="en-US" sz="2250" b="1" dirty="0" smtClean="0"/>
            </a:br>
            <a:endParaRPr lang="en-US" sz="1050" b="1" dirty="0"/>
          </a:p>
          <a:p>
            <a:pPr>
              <a:lnSpc>
                <a:spcPct val="80000"/>
              </a:lnSpc>
            </a:pPr>
            <a:r>
              <a:rPr lang="en-US" sz="2250" b="1" dirty="0">
                <a:solidFill>
                  <a:srgbClr val="7030A0"/>
                </a:solidFill>
              </a:rPr>
              <a:t>Think before you connect.</a:t>
            </a:r>
            <a:r>
              <a:rPr lang="en-US" sz="2250" dirty="0">
                <a:solidFill>
                  <a:srgbClr val="7030A0"/>
                </a:solidFill>
              </a:rPr>
              <a:t> </a:t>
            </a:r>
            <a:r>
              <a:rPr lang="en-US" sz="22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Connecting to a wireless network that is unsecured will expose your information and device.</a:t>
            </a:r>
          </a:p>
          <a:p>
            <a:pPr>
              <a:lnSpc>
                <a:spcPct val="80000"/>
              </a:lnSpc>
            </a:pPr>
            <a:r>
              <a:rPr lang="en-US" sz="2250" b="1" dirty="0">
                <a:solidFill>
                  <a:srgbClr val="7030A0"/>
                </a:solidFill>
              </a:rPr>
              <a:t>Be careful </a:t>
            </a:r>
            <a:r>
              <a:rPr lang="en-US" sz="22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using public wireless networks or Wi-Fi hotspots; they’re not secure, so anyone could potentially see what you’re doing on your computer or mobile device while you’re connected.</a:t>
            </a:r>
          </a:p>
          <a:p>
            <a:pPr>
              <a:lnSpc>
                <a:spcPct val="80000"/>
              </a:lnSpc>
            </a:pPr>
            <a:r>
              <a:rPr lang="en-US" sz="2250" b="1" dirty="0">
                <a:solidFill>
                  <a:srgbClr val="7030A0"/>
                </a:solidFill>
              </a:rPr>
              <a:t>Disable Wi-Fi and Bluetooth when not in use.</a:t>
            </a:r>
            <a:r>
              <a:rPr lang="en-US" sz="2250" dirty="0">
                <a:solidFill>
                  <a:srgbClr val="7030A0"/>
                </a:solidFill>
              </a:rPr>
              <a:t> </a:t>
            </a:r>
            <a:r>
              <a:rPr lang="en-US" sz="22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 stores and other locations search for devices with Wi-Fi or Bluetooth enabled to track your movements when you’re within range.</a:t>
            </a:r>
          </a:p>
          <a:p>
            <a:endParaRPr lang="en-CA" sz="22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Safe password practices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Creating a strong password can seem like a chore. But investing the time in creating a secure password can make all the difference in protecting your personal information.</a:t>
            </a:r>
            <a:endParaRPr lang="en-CA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/>
              <a:t>Avoid these common password no-</a:t>
            </a:r>
            <a:r>
              <a:rPr lang="en-US" sz="3400" b="1" dirty="0" err="1"/>
              <a:t>nos</a:t>
            </a:r>
            <a:r>
              <a:rPr lang="en-US" sz="3400" b="1" dirty="0" smtClean="0"/>
              <a:t>:</a:t>
            </a:r>
            <a:br>
              <a:rPr lang="en-US" sz="3400" b="1" dirty="0" smtClean="0"/>
            </a:br>
            <a:endParaRPr lang="en-US" sz="1400" b="1" dirty="0"/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put your username in your password.</a:t>
            </a:r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use the same password for multiple accounts.</a:t>
            </a:r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use one word as your password.</a:t>
            </a:r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use repeating letters or a number sequence.</a:t>
            </a:r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use your pet’s name.</a:t>
            </a:r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use your personal information i.e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birthdate, address, phone number etc.</a:t>
            </a:r>
          </a:p>
          <a:p>
            <a:r>
              <a:rPr lang="en-US" b="1" dirty="0">
                <a:solidFill>
                  <a:srgbClr val="7030A0"/>
                </a:solidFill>
              </a:rPr>
              <a:t>Don’t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share your password or passphrase with anyone.</a:t>
            </a:r>
            <a:endParaRPr lang="en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Web browsing practices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905936" y="2088010"/>
            <a:ext cx="3191933" cy="250398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These days, users have the world at their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finger-tips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while browsing online. Unfortunately, with all this freedom users can unwittingly fall victim to hacking or phishing attacks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CA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Just follow these simple secure browsing practices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anti-virus and anti-spyware software.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different user names and passwords for different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sites.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a firewall and install software updates.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Trust HTTPs:  Look for the “s” or a padlock symbol that indicates that a website is secure.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Avoid free Wi-Fi.</a:t>
            </a:r>
          </a:p>
        </p:txBody>
      </p:sp>
    </p:spTree>
    <p:extLst>
      <p:ext uri="{BB962C8B-B14F-4D97-AF65-F5344CB8AC3E}">
        <p14:creationId xmlns:p14="http://schemas.microsoft.com/office/powerpoint/2010/main" val="10706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206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Office Theme</vt:lpstr>
      <vt:lpstr>Security Matters</vt:lpstr>
      <vt:lpstr>Phishing attacks can take many forms:</vt:lpstr>
      <vt:lpstr>Travel practices</vt:lpstr>
      <vt:lpstr>Safe password practices</vt:lpstr>
      <vt:lpstr>Web browsing practices</vt:lpstr>
    </vt:vector>
  </TitlesOfParts>
  <Company>University of Toronto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Selena Panchoo</dc:creator>
  <cp:lastModifiedBy>Selena Panchoo</cp:lastModifiedBy>
  <cp:revision>29</cp:revision>
  <dcterms:created xsi:type="dcterms:W3CDTF">2018-09-13T20:45:06Z</dcterms:created>
  <dcterms:modified xsi:type="dcterms:W3CDTF">2018-12-21T18:32:58Z</dcterms:modified>
</cp:coreProperties>
</file>